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258" r:id="rId4"/>
    <p:sldId id="259" r:id="rId5"/>
    <p:sldId id="260" r:id="rId6"/>
    <p:sldId id="263" r:id="rId7"/>
    <p:sldId id="299" r:id="rId8"/>
    <p:sldId id="287" r:id="rId9"/>
    <p:sldId id="296" r:id="rId10"/>
    <p:sldId id="297" r:id="rId11"/>
    <p:sldId id="264" r:id="rId12"/>
    <p:sldId id="265" r:id="rId13"/>
    <p:sldId id="289" r:id="rId14"/>
    <p:sldId id="267" r:id="rId15"/>
    <p:sldId id="268" r:id="rId16"/>
    <p:sldId id="294" r:id="rId17"/>
    <p:sldId id="269" r:id="rId18"/>
    <p:sldId id="270" r:id="rId19"/>
    <p:sldId id="298" r:id="rId20"/>
    <p:sldId id="290" r:id="rId21"/>
    <p:sldId id="291" r:id="rId22"/>
    <p:sldId id="292" r:id="rId23"/>
    <p:sldId id="293" r:id="rId24"/>
    <p:sldId id="29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981" autoAdjust="0"/>
    <p:restoredTop sz="50000"/>
  </p:normalViewPr>
  <p:slideViewPr>
    <p:cSldViewPr>
      <p:cViewPr varScale="1">
        <p:scale>
          <a:sx n="43" d="100"/>
          <a:sy n="43" d="100"/>
        </p:scale>
        <p:origin x="1808"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709093-DECD-1A42-ADE1-2217B8843A69}" type="datetimeFigureOut">
              <a:rPr lang="en-US" smtClean="0"/>
              <a:pPr/>
              <a:t>2/8/16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D0CF2C-DC33-4241-91E6-5E25C688692B}" type="slidenum">
              <a:rPr lang="en-US" smtClean="0"/>
              <a:pPr/>
              <a:t>‹#›</a:t>
            </a:fld>
            <a:endParaRPr lang="en-US"/>
          </a:p>
        </p:txBody>
      </p:sp>
    </p:spTree>
    <p:extLst>
      <p:ext uri="{BB962C8B-B14F-4D97-AF65-F5344CB8AC3E}">
        <p14:creationId xmlns:p14="http://schemas.microsoft.com/office/powerpoint/2010/main" val="3747129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ACC8FC-A79E-634D-9A9C-235568691E32}" type="datetimeFigureOut">
              <a:rPr lang="en-US" smtClean="0"/>
              <a:t>2/8/16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EA9C5E-36A2-B649-9DAA-077E17495F68}" type="slidenum">
              <a:rPr lang="en-US" smtClean="0"/>
              <a:t>‹#›</a:t>
            </a:fld>
            <a:endParaRPr lang="en-US"/>
          </a:p>
        </p:txBody>
      </p:sp>
    </p:spTree>
    <p:extLst>
      <p:ext uri="{BB962C8B-B14F-4D97-AF65-F5344CB8AC3E}">
        <p14:creationId xmlns:p14="http://schemas.microsoft.com/office/powerpoint/2010/main" val="1033069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4.43 billion</a:t>
            </a:r>
            <a:endParaRPr lang="en-US" dirty="0"/>
          </a:p>
        </p:txBody>
      </p:sp>
      <p:sp>
        <p:nvSpPr>
          <p:cNvPr id="4" name="Slide Number Placeholder 3"/>
          <p:cNvSpPr>
            <a:spLocks noGrp="1"/>
          </p:cNvSpPr>
          <p:nvPr>
            <p:ph type="sldNum" sz="quarter" idx="10"/>
          </p:nvPr>
        </p:nvSpPr>
        <p:spPr/>
        <p:txBody>
          <a:bodyPr/>
          <a:lstStyle/>
          <a:p>
            <a:fld id="{88EA9C5E-36A2-B649-9DAA-077E17495F68}" type="slidenum">
              <a:rPr lang="en-US" smtClean="0"/>
              <a:t>7</a:t>
            </a:fld>
            <a:endParaRPr lang="en-US"/>
          </a:p>
        </p:txBody>
      </p:sp>
    </p:spTree>
    <p:extLst>
      <p:ext uri="{BB962C8B-B14F-4D97-AF65-F5344CB8AC3E}">
        <p14:creationId xmlns:p14="http://schemas.microsoft.com/office/powerpoint/2010/main" val="394993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2B29721E-F659-4639-A203-DB58707ACB7A}" type="datetimeFigureOut">
              <a:rPr lang="en-US" smtClean="0"/>
              <a:pPr/>
              <a:t>2/8/16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41DDE334-E542-44BF-B4C4-C0FE071D25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29721E-F659-4639-A203-DB58707ACB7A}"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DE334-E542-44BF-B4C4-C0FE071D25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29721E-F659-4639-A203-DB58707ACB7A}"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DE334-E542-44BF-B4C4-C0FE071D25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B29721E-F659-4639-A203-DB58707ACB7A}" type="datetimeFigureOut">
              <a:rPr lang="en-US" smtClean="0"/>
              <a:pPr/>
              <a:t>2/8/16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41DDE334-E542-44BF-B4C4-C0FE071D25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B29721E-F659-4639-A203-DB58707ACB7A}" type="datetimeFigureOut">
              <a:rPr lang="en-US" smtClean="0"/>
              <a:pPr/>
              <a:t>2/8/16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41DDE334-E542-44BF-B4C4-C0FE071D251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2B29721E-F659-4639-A203-DB58707ACB7A}" type="datetimeFigureOut">
              <a:rPr lang="en-US" smtClean="0"/>
              <a:pPr/>
              <a:t>2/8/16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1DDE334-E542-44BF-B4C4-C0FE071D25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2B29721E-F659-4639-A203-DB58707ACB7A}" type="datetimeFigureOut">
              <a:rPr lang="en-US" smtClean="0"/>
              <a:pPr/>
              <a:t>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41DDE334-E542-44BF-B4C4-C0FE071D251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B29721E-F659-4639-A203-DB58707ACB7A}" type="datetimeFigureOut">
              <a:rPr lang="en-US" smtClean="0"/>
              <a:pPr/>
              <a:t>2/8/16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DE334-E542-44BF-B4C4-C0FE071D25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B29721E-F659-4639-A203-DB58707ACB7A}" type="datetimeFigureOut">
              <a:rPr lang="en-US" smtClean="0"/>
              <a:pPr/>
              <a:t>2/8/16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DE334-E542-44BF-B4C4-C0FE071D25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B29721E-F659-4639-A203-DB58707ACB7A}" type="datetimeFigureOut">
              <a:rPr lang="en-US" smtClean="0"/>
              <a:pPr/>
              <a:t>2/8/16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DE334-E542-44BF-B4C4-C0FE071D25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2B29721E-F659-4639-A203-DB58707ACB7A}" type="datetimeFigureOut">
              <a:rPr lang="en-US" smtClean="0"/>
              <a:pPr/>
              <a:t>2/8/16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1DDE334-E542-44BF-B4C4-C0FE071D251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B29721E-F659-4639-A203-DB58707ACB7A}" type="datetimeFigureOut">
              <a:rPr lang="en-US" smtClean="0"/>
              <a:pPr/>
              <a:t>2/8/16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1DDE334-E542-44BF-B4C4-C0FE071D251F}"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5 - Supply</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4152900" y="0"/>
            <a:ext cx="4991100" cy="4927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 Up #9</a:t>
            </a:r>
            <a:endParaRPr lang="en-US" dirty="0"/>
          </a:p>
        </p:txBody>
      </p:sp>
      <p:sp>
        <p:nvSpPr>
          <p:cNvPr id="3" name="Content Placeholder 2"/>
          <p:cNvSpPr>
            <a:spLocks noGrp="1"/>
          </p:cNvSpPr>
          <p:nvPr>
            <p:ph idx="1"/>
          </p:nvPr>
        </p:nvSpPr>
        <p:spPr>
          <a:xfrm>
            <a:off x="304800" y="1554162"/>
            <a:ext cx="8686800" cy="5075238"/>
          </a:xfrm>
        </p:spPr>
        <p:txBody>
          <a:bodyPr>
            <a:normAutofit fontScale="92500" lnSpcReduction="10000"/>
          </a:bodyPr>
          <a:lstStyle/>
          <a:p>
            <a:r>
              <a:rPr lang="en-US" dirty="0" smtClean="0"/>
              <a:t>See the board and graph the supply and demand schedules.  What is the equilibrium point?  Name at least TWO possibilities that would have moved the demand curve.  Name TWO possibilities that would have moved the supply curve.</a:t>
            </a:r>
          </a:p>
          <a:p>
            <a:r>
              <a:rPr lang="en-US" dirty="0" smtClean="0"/>
              <a:t>Draw an INELASTIC graph, UNIT ELASTIC graph, ELASTIC graph</a:t>
            </a:r>
          </a:p>
          <a:p>
            <a:r>
              <a:rPr lang="en-US" dirty="0" smtClean="0"/>
              <a:t>CEQ: Apple is having another product release this week.  What are they expected to announce?</a:t>
            </a:r>
          </a:p>
          <a:p>
            <a:r>
              <a:rPr lang="en-US" dirty="0" smtClean="0"/>
              <a:t>CEQ #2: Who’s celebrating their 18</a:t>
            </a:r>
            <a:r>
              <a:rPr lang="en-US" baseline="30000" dirty="0" smtClean="0"/>
              <a:t>th</a:t>
            </a:r>
            <a:r>
              <a:rPr lang="en-US" dirty="0" smtClean="0"/>
              <a:t> birthday today?</a:t>
            </a:r>
            <a:endParaRPr lang="en-US" dirty="0"/>
          </a:p>
        </p:txBody>
      </p:sp>
    </p:spTree>
    <p:extLst>
      <p:ext uri="{BB962C8B-B14F-4D97-AF65-F5344CB8AC3E}">
        <p14:creationId xmlns:p14="http://schemas.microsoft.com/office/powerpoint/2010/main" val="2940803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219200"/>
            <a:ext cx="9144000" cy="5638800"/>
          </a:xfrm>
        </p:spPr>
        <p:txBody>
          <a:bodyPr/>
          <a:lstStyle/>
          <a:p>
            <a:r>
              <a:rPr lang="en-US" dirty="0" smtClean="0"/>
              <a:t>Things that SHIFT the supply curve</a:t>
            </a:r>
          </a:p>
          <a:p>
            <a:pPr lvl="1"/>
            <a:r>
              <a:rPr lang="en-US" dirty="0" smtClean="0"/>
              <a:t>Cost of Inputs</a:t>
            </a:r>
          </a:p>
          <a:p>
            <a:pPr lvl="2"/>
            <a:r>
              <a:rPr lang="en-US" dirty="0" smtClean="0"/>
              <a:t>If it costs more to produce an item the curve shifts to the LEFT</a:t>
            </a:r>
          </a:p>
          <a:p>
            <a:pPr lvl="2"/>
            <a:r>
              <a:rPr lang="en-US" dirty="0" smtClean="0"/>
              <a:t>If it costs less then the curve shifts to the RIGHT</a:t>
            </a:r>
          </a:p>
          <a:p>
            <a:pPr lvl="1"/>
            <a:r>
              <a:rPr lang="en-US" dirty="0" smtClean="0"/>
              <a:t>Productivity</a:t>
            </a:r>
          </a:p>
          <a:p>
            <a:pPr lvl="2"/>
            <a:r>
              <a:rPr lang="en-US" dirty="0" smtClean="0"/>
              <a:t>If workers become more productive the curve shifts to the RIGHT (ex. Motivation)</a:t>
            </a:r>
          </a:p>
          <a:p>
            <a:pPr lvl="2"/>
            <a:r>
              <a:rPr lang="en-US" dirty="0" smtClean="0"/>
              <a:t>If workers are less productive the curve shifts to the LEFT</a:t>
            </a:r>
          </a:p>
          <a:p>
            <a:pPr lvl="1"/>
            <a:r>
              <a:rPr lang="en-US" dirty="0" smtClean="0"/>
              <a:t>Technology</a:t>
            </a:r>
          </a:p>
          <a:p>
            <a:pPr lvl="2"/>
            <a:r>
              <a:rPr lang="en-US" dirty="0" smtClean="0"/>
              <a:t>New technology (if effective) will shift the curve to the RIGHT</a:t>
            </a:r>
          </a:p>
          <a:p>
            <a:pPr lvl="2"/>
            <a:r>
              <a:rPr lang="en-US" dirty="0" smtClean="0"/>
              <a:t>New technology (if ineffective) will shift the curve to the LEFT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Things that SHIFT the supply curve</a:t>
            </a:r>
          </a:p>
          <a:p>
            <a:pPr lvl="1"/>
            <a:r>
              <a:rPr lang="en-US" dirty="0" smtClean="0"/>
              <a:t>Taxes and Subsidies</a:t>
            </a:r>
          </a:p>
          <a:p>
            <a:pPr lvl="2"/>
            <a:r>
              <a:rPr lang="en-US" dirty="0" smtClean="0"/>
              <a:t>Taxes are added costs to companies – SHIFTS the supply curve to the LEFT</a:t>
            </a:r>
          </a:p>
          <a:p>
            <a:pPr lvl="2"/>
            <a:r>
              <a:rPr lang="en-US" dirty="0" smtClean="0"/>
              <a:t>Subsidies are beneficial to companies – SHIFTS the supply curve to the RIGHT</a:t>
            </a:r>
          </a:p>
          <a:p>
            <a:pPr lvl="1"/>
            <a:r>
              <a:rPr lang="en-US" dirty="0" smtClean="0"/>
              <a:t>Expectations</a:t>
            </a:r>
          </a:p>
          <a:p>
            <a:pPr lvl="2"/>
            <a:r>
              <a:rPr lang="en-US" dirty="0" smtClean="0"/>
              <a:t>If producers think the price of their product will go up, they may withhold some of the supply (SHIFTS supply curve to the LEFT</a:t>
            </a:r>
          </a:p>
          <a:p>
            <a:pPr lvl="2"/>
            <a:r>
              <a:rPr lang="en-US" dirty="0" smtClean="0"/>
              <a:t>Producers may expect lower prices in the future so they try to sell as much as possible at a higher price (SHIFTS supply curve to the RIGHT)</a:t>
            </a:r>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295400"/>
            <a:ext cx="9144000" cy="5562600"/>
          </a:xfrm>
        </p:spPr>
        <p:txBody>
          <a:bodyPr/>
          <a:lstStyle/>
          <a:p>
            <a:r>
              <a:rPr lang="en-US" dirty="0" smtClean="0"/>
              <a:t>Things that SHIFT the supply curve</a:t>
            </a:r>
          </a:p>
          <a:p>
            <a:pPr lvl="1"/>
            <a:r>
              <a:rPr lang="en-US" dirty="0" smtClean="0"/>
              <a:t>Government Regulations</a:t>
            </a:r>
          </a:p>
          <a:p>
            <a:pPr lvl="2"/>
            <a:r>
              <a:rPr lang="en-US" dirty="0" smtClean="0"/>
              <a:t>More government regulations SHIFT the supply curve to the LEFT</a:t>
            </a:r>
          </a:p>
          <a:p>
            <a:pPr lvl="2"/>
            <a:r>
              <a:rPr lang="en-US" dirty="0" smtClean="0"/>
              <a:t>Less government regulation SHIFT the supply curve to the RIGHT</a:t>
            </a:r>
          </a:p>
          <a:p>
            <a:pPr lvl="1"/>
            <a:r>
              <a:rPr lang="en-US" dirty="0" smtClean="0"/>
              <a:t>Number of Sellers</a:t>
            </a:r>
          </a:p>
          <a:p>
            <a:pPr lvl="2"/>
            <a:r>
              <a:rPr lang="en-US" dirty="0" smtClean="0"/>
              <a:t>As more firms enter the industry supply goes up and the supply curve SHIFTS to the RIGHT</a:t>
            </a:r>
          </a:p>
          <a:p>
            <a:pPr lvl="2"/>
            <a:r>
              <a:rPr lang="en-US" dirty="0" smtClean="0"/>
              <a:t>If firms leave the industry there is less supply which SHIFTS the supply curve to the LEFT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upply shift.gif"/>
          <p:cNvPicPr>
            <a:picLocks noGrp="1" noChangeAspect="1"/>
          </p:cNvPicPr>
          <p:nvPr>
            <p:ph idx="1"/>
          </p:nvPr>
        </p:nvPicPr>
        <p:blipFill>
          <a:blip r:embed="rId2"/>
          <a:stretch>
            <a:fillRect/>
          </a:stretch>
        </p:blipFill>
        <p:spPr>
          <a:xfrm>
            <a:off x="1981200" y="1447800"/>
            <a:ext cx="5148262" cy="4876799"/>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Supply Elasticity – a measure of the way in which quantity supplied responds to a change in price</a:t>
            </a:r>
          </a:p>
          <a:p>
            <a:r>
              <a:rPr lang="en-US" dirty="0" smtClean="0"/>
              <a:t>3 Types of supply elasticity</a:t>
            </a:r>
          </a:p>
          <a:p>
            <a:pPr lvl="1"/>
            <a:r>
              <a:rPr lang="en-US" dirty="0" smtClean="0"/>
              <a:t>Elastic Supply, Inelastic Supply, Unit Elastic Supply</a:t>
            </a:r>
          </a:p>
          <a:p>
            <a:pPr lvl="1"/>
            <a:r>
              <a:rPr lang="en-US" dirty="0" smtClean="0"/>
              <a:t>Show examples</a:t>
            </a:r>
            <a:br>
              <a:rPr lang="en-US" dirty="0" smtClean="0"/>
            </a:br>
            <a:endParaRPr lang="en-US" dirty="0"/>
          </a:p>
        </p:txBody>
      </p:sp>
      <p:pic>
        <p:nvPicPr>
          <p:cNvPr id="4" name="Picture 3"/>
          <p:cNvPicPr>
            <a:picLocks noChangeAspect="1"/>
          </p:cNvPicPr>
          <p:nvPr/>
        </p:nvPicPr>
        <p:blipFill>
          <a:blip r:embed="rId2"/>
          <a:stretch>
            <a:fillRect/>
          </a:stretch>
        </p:blipFill>
        <p:spPr>
          <a:xfrm>
            <a:off x="5334000" y="3797300"/>
            <a:ext cx="3810000" cy="30607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 Up</a:t>
            </a:r>
            <a:endParaRPr lang="en-US" dirty="0"/>
          </a:p>
        </p:txBody>
      </p:sp>
      <p:sp>
        <p:nvSpPr>
          <p:cNvPr id="3" name="Content Placeholder 2"/>
          <p:cNvSpPr>
            <a:spLocks noGrp="1"/>
          </p:cNvSpPr>
          <p:nvPr>
            <p:ph idx="1"/>
          </p:nvPr>
        </p:nvSpPr>
        <p:spPr>
          <a:xfrm>
            <a:off x="0" y="1143000"/>
            <a:ext cx="9144000" cy="5715000"/>
          </a:xfrm>
        </p:spPr>
        <p:txBody>
          <a:bodyPr>
            <a:normAutofit lnSpcReduction="10000"/>
          </a:bodyPr>
          <a:lstStyle/>
          <a:p>
            <a:r>
              <a:rPr lang="en-US" dirty="0" smtClean="0"/>
              <a:t>What are the 7 things that shift the supply curve?</a:t>
            </a:r>
          </a:p>
          <a:p>
            <a:r>
              <a:rPr lang="en-US" dirty="0" smtClean="0"/>
              <a:t> Draw the supply curve shifts of the following scenarios.  Make sure to label all parts of the graph.</a:t>
            </a:r>
          </a:p>
          <a:p>
            <a:pPr lvl="1"/>
            <a:r>
              <a:rPr lang="en-US" dirty="0" smtClean="0"/>
              <a:t>The technology has made it cheaper to produce cars</a:t>
            </a:r>
          </a:p>
          <a:p>
            <a:pPr lvl="1"/>
            <a:r>
              <a:rPr lang="en-US" dirty="0" smtClean="0"/>
              <a:t>Workers become less motivated because of a mean boss</a:t>
            </a:r>
          </a:p>
          <a:p>
            <a:pPr lvl="1"/>
            <a:r>
              <a:rPr lang="en-US" dirty="0" smtClean="0"/>
              <a:t>More people start to make widgets</a:t>
            </a:r>
          </a:p>
          <a:p>
            <a:pPr lvl="1"/>
            <a:r>
              <a:rPr lang="en-US" dirty="0" smtClean="0"/>
              <a:t>The price of putting sugar in Pepsi goes down</a:t>
            </a:r>
          </a:p>
          <a:p>
            <a:pPr lvl="1"/>
            <a:r>
              <a:rPr lang="en-US" dirty="0" smtClean="0"/>
              <a:t>The government adds a tax to the sale of alcohol</a:t>
            </a:r>
          </a:p>
          <a:p>
            <a:pPr lvl="1"/>
            <a:r>
              <a:rPr lang="en-US" dirty="0" smtClean="0"/>
              <a:t>Apple predicts that in 6 months the price of </a:t>
            </a:r>
            <a:r>
              <a:rPr lang="en-US" smtClean="0"/>
              <a:t>the </a:t>
            </a:r>
            <a:r>
              <a:rPr lang="en-US" smtClean="0"/>
              <a:t>IPhone </a:t>
            </a:r>
            <a:r>
              <a:rPr lang="en-US" dirty="0" smtClean="0"/>
              <a:t>will go down</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Theory of Production – the relationship between the factors of production and the output of goods and services</a:t>
            </a:r>
          </a:p>
          <a:p>
            <a:r>
              <a:rPr lang="en-US" dirty="0" smtClean="0"/>
              <a:t>Short Run – a period of production that allows producers to change only the amount of the variable input of production</a:t>
            </a:r>
          </a:p>
          <a:p>
            <a:pPr marL="742950" lvl="2" indent="-342900">
              <a:buFont typeface="Wingdings 2"/>
              <a:buChar char=""/>
            </a:pPr>
            <a:r>
              <a:rPr lang="en-US" dirty="0" smtClean="0"/>
              <a:t>Ex) Ford hires 300 new workers</a:t>
            </a:r>
          </a:p>
          <a:p>
            <a:r>
              <a:rPr lang="en-US" dirty="0" smtClean="0"/>
              <a:t>Long Run – a period of production long enough for producers to adjust the quantities of all their resources, including capital.</a:t>
            </a:r>
          </a:p>
          <a:p>
            <a:pPr lvl="1"/>
            <a:r>
              <a:rPr lang="en-US" dirty="0" smtClean="0"/>
              <a:t>Ex) Ford builds a new factory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9144000" cy="5715000"/>
          </a:xfrm>
        </p:spPr>
        <p:txBody>
          <a:bodyPr/>
          <a:lstStyle/>
          <a:p>
            <a:r>
              <a:rPr lang="en-US" dirty="0" smtClean="0"/>
              <a:t>Law of Variable Proportions – States that in the short run, output will change as one input is varied while the others are held constant</a:t>
            </a:r>
          </a:p>
          <a:p>
            <a:pPr lvl="1"/>
            <a:r>
              <a:rPr lang="en-US" dirty="0" smtClean="0"/>
              <a:t>Ex) Salt in food – A little makes it taste better – too much makes it taste bad</a:t>
            </a:r>
          </a:p>
          <a:p>
            <a:r>
              <a:rPr lang="en-US" dirty="0" smtClean="0"/>
              <a:t>Production Function – A concept that describes the relationship between changes in output to different amounts of a single input while other inputs are held constant</a:t>
            </a:r>
          </a:p>
          <a:p>
            <a:r>
              <a:rPr lang="en-US" dirty="0" smtClean="0"/>
              <a:t>Raw Materials – Unprocessed natural products used in production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 UP </a:t>
            </a:r>
            <a:r>
              <a:rPr lang="en-US" smtClean="0"/>
              <a:t>#11</a:t>
            </a:r>
            <a:endParaRPr lang="en-US" dirty="0"/>
          </a:p>
        </p:txBody>
      </p:sp>
      <p:sp>
        <p:nvSpPr>
          <p:cNvPr id="3" name="Content Placeholder 2"/>
          <p:cNvSpPr>
            <a:spLocks noGrp="1"/>
          </p:cNvSpPr>
          <p:nvPr>
            <p:ph idx="1"/>
          </p:nvPr>
        </p:nvSpPr>
        <p:spPr/>
        <p:txBody>
          <a:bodyPr/>
          <a:lstStyle/>
          <a:p>
            <a:r>
              <a:rPr lang="en-US" dirty="0" smtClean="0"/>
              <a:t>What are the six factors that SHIFT the DEMAND curve?</a:t>
            </a:r>
          </a:p>
          <a:p>
            <a:r>
              <a:rPr lang="en-US" dirty="0" smtClean="0"/>
              <a:t>What are the seven factors that SHIFT the SUPPLY curve?</a:t>
            </a:r>
          </a:p>
          <a:p>
            <a:r>
              <a:rPr lang="en-US" dirty="0" smtClean="0"/>
              <a:t>What is the equilibrium price?</a:t>
            </a:r>
          </a:p>
          <a:p>
            <a:r>
              <a:rPr lang="en-US" dirty="0" smtClean="0"/>
              <a:t>See the board for the new supply and demand schedule. Graph and label ENTIRELY.</a:t>
            </a:r>
          </a:p>
          <a:p>
            <a:endParaRPr lang="en-US" dirty="0" smtClean="0"/>
          </a:p>
          <a:p>
            <a:endParaRPr lang="en-US" dirty="0"/>
          </a:p>
        </p:txBody>
      </p:sp>
    </p:spTree>
    <p:extLst>
      <p:ext uri="{BB962C8B-B14F-4D97-AF65-F5344CB8AC3E}">
        <p14:creationId xmlns:p14="http://schemas.microsoft.com/office/powerpoint/2010/main" val="138025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9144000" cy="4937125"/>
          </a:xfrm>
        </p:spPr>
        <p:txBody>
          <a:bodyPr/>
          <a:lstStyle/>
          <a:p>
            <a:r>
              <a:rPr lang="en-US" dirty="0" smtClean="0"/>
              <a:t>Supply – the amount of a product that would be offered for sale at all possible prices that could prevail in the market</a:t>
            </a:r>
          </a:p>
          <a:p>
            <a:r>
              <a:rPr lang="en-US" dirty="0" smtClean="0"/>
              <a:t>Law of Supply – the principle that suppliers will normally offer more for sale at high prices and less at lower prices</a:t>
            </a:r>
            <a:endParaRPr lang="en-US" dirty="0"/>
          </a:p>
        </p:txBody>
      </p:sp>
      <p:pic>
        <p:nvPicPr>
          <p:cNvPr id="4" name="Picture 3"/>
          <p:cNvPicPr>
            <a:picLocks noChangeAspect="1"/>
          </p:cNvPicPr>
          <p:nvPr/>
        </p:nvPicPr>
        <p:blipFill>
          <a:blip r:embed="rId2"/>
          <a:stretch>
            <a:fillRect/>
          </a:stretch>
        </p:blipFill>
        <p:spPr>
          <a:xfrm>
            <a:off x="4419600" y="3735705"/>
            <a:ext cx="3352800" cy="31222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219200"/>
            <a:ext cx="9144000" cy="5638800"/>
          </a:xfrm>
        </p:spPr>
        <p:txBody>
          <a:bodyPr/>
          <a:lstStyle/>
          <a:p>
            <a:r>
              <a:rPr lang="en-US" dirty="0" smtClean="0"/>
              <a:t>Total Product – Total output</a:t>
            </a:r>
          </a:p>
          <a:p>
            <a:r>
              <a:rPr lang="en-US" dirty="0" smtClean="0"/>
              <a:t>Marginal Product – The extra output or change in total product caused by the addition of one more unit of variable input</a:t>
            </a:r>
          </a:p>
          <a:p>
            <a:r>
              <a:rPr lang="en-US" dirty="0" smtClean="0"/>
              <a:t>Stages of Production – Increasing returns, diminishing returns, and negative returns that are based on the way marginal product changes as the variable input of labor is changed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219200"/>
            <a:ext cx="9144000" cy="5638800"/>
          </a:xfrm>
        </p:spPr>
        <p:txBody>
          <a:bodyPr/>
          <a:lstStyle/>
          <a:p>
            <a:r>
              <a:rPr lang="en-US" dirty="0" smtClean="0"/>
              <a:t>Diminishing Returns – The stage where output increases at a diminishing rate as more units of a variable input are added</a:t>
            </a:r>
          </a:p>
          <a:p>
            <a:r>
              <a:rPr lang="en-US" dirty="0" smtClean="0"/>
              <a:t>Fixed Cost – The cost that a business incurs even if the plant is idle and output is zero</a:t>
            </a:r>
          </a:p>
          <a:p>
            <a:r>
              <a:rPr lang="en-US" dirty="0" smtClean="0"/>
              <a:t>Overhead – Total Fixed Cost</a:t>
            </a:r>
          </a:p>
          <a:p>
            <a:r>
              <a:rPr lang="en-US" dirty="0" smtClean="0"/>
              <a:t>Variable Cost – A cost that changes when the business rate of operation or output changes</a:t>
            </a:r>
          </a:p>
          <a:p>
            <a:r>
              <a:rPr lang="en-US" dirty="0" smtClean="0"/>
              <a:t>Total Cost – Sum of the fixed and variable costs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219200"/>
            <a:ext cx="9144000" cy="5638800"/>
          </a:xfrm>
        </p:spPr>
        <p:txBody>
          <a:bodyPr/>
          <a:lstStyle/>
          <a:p>
            <a:r>
              <a:rPr lang="en-US" dirty="0" smtClean="0"/>
              <a:t>Marginal Cost – The extra cost incurred when a business produces one additional unit of a product</a:t>
            </a:r>
          </a:p>
          <a:p>
            <a:r>
              <a:rPr lang="en-US" dirty="0" smtClean="0"/>
              <a:t>E-Commerce – Electronic business or exchange conducted over the internet</a:t>
            </a:r>
          </a:p>
          <a:p>
            <a:r>
              <a:rPr lang="en-US" dirty="0" smtClean="0"/>
              <a:t>Total Revenue – The number of units sold multiplied by the average price per unit</a:t>
            </a:r>
          </a:p>
          <a:p>
            <a:r>
              <a:rPr lang="en-US" dirty="0" smtClean="0"/>
              <a:t>Marginal Revenue – The extra revenue associated with the production and sale of one additional unit of output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219200"/>
            <a:ext cx="9144000" cy="5638800"/>
          </a:xfrm>
        </p:spPr>
        <p:txBody>
          <a:bodyPr/>
          <a:lstStyle/>
          <a:p>
            <a:r>
              <a:rPr lang="en-US" dirty="0" smtClean="0"/>
              <a:t>Marginal Analysis – A type of cost-benefit decision making that compares the extra benefits to the extra costs of an action</a:t>
            </a:r>
          </a:p>
          <a:p>
            <a:r>
              <a:rPr lang="en-US" dirty="0" smtClean="0"/>
              <a:t>Break-Even Point – The total output a business needs to sell in order to break even</a:t>
            </a:r>
          </a:p>
          <a:p>
            <a:r>
              <a:rPr lang="en-US" dirty="0" smtClean="0"/>
              <a:t>Profit-Maximizing quantity of output – When marginal cost and marginal revenue are even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All </a:t>
            </a:r>
            <a:r>
              <a:rPr lang="en-US" smtClean="0"/>
              <a:t>Content Created by DJ Cook</a:t>
            </a:r>
            <a:endParaRPr lang="en-US"/>
          </a:p>
        </p:txBody>
      </p:sp>
    </p:spTree>
    <p:extLst>
      <p:ext uri="{BB962C8B-B14F-4D97-AF65-F5344CB8AC3E}">
        <p14:creationId xmlns:p14="http://schemas.microsoft.com/office/powerpoint/2010/main" val="264237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pic>
        <p:nvPicPr>
          <p:cNvPr id="4" name="Content Placeholder 3" descr="supply grapg.gif"/>
          <p:cNvPicPr>
            <a:picLocks noGrp="1" noChangeAspect="1"/>
          </p:cNvPicPr>
          <p:nvPr>
            <p:ph idx="1"/>
          </p:nvPr>
        </p:nvPicPr>
        <p:blipFill>
          <a:blip r:embed="rId2"/>
          <a:stretch>
            <a:fillRect/>
          </a:stretch>
        </p:blipFill>
        <p:spPr>
          <a:xfrm>
            <a:off x="1219200" y="1524000"/>
            <a:ext cx="6643687" cy="4876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8991600" cy="4937125"/>
          </a:xfrm>
        </p:spPr>
        <p:txBody>
          <a:bodyPr/>
          <a:lstStyle/>
          <a:p>
            <a:r>
              <a:rPr lang="en-US" dirty="0" smtClean="0"/>
              <a:t>Supply Schedule – a listing of various quantities of a particular product supplied at all possible prices in the market</a:t>
            </a:r>
          </a:p>
          <a:p>
            <a:r>
              <a:rPr lang="en-US" dirty="0" smtClean="0"/>
              <a:t>Supply Curve – a graph showing the various quantities supplied at each and every price that might prevail in the market</a:t>
            </a:r>
            <a:endParaRPr lang="en-US" dirty="0"/>
          </a:p>
        </p:txBody>
      </p:sp>
      <p:pic>
        <p:nvPicPr>
          <p:cNvPr id="5" name="Picture 4"/>
          <p:cNvPicPr>
            <a:picLocks noChangeAspect="1"/>
          </p:cNvPicPr>
          <p:nvPr/>
        </p:nvPicPr>
        <p:blipFill>
          <a:blip r:embed="rId2"/>
          <a:stretch>
            <a:fillRect/>
          </a:stretch>
        </p:blipFill>
        <p:spPr>
          <a:xfrm>
            <a:off x="5867400" y="3806854"/>
            <a:ext cx="3276600" cy="30511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Market Supply Curve – the supply curve that shows the quantities offered at various prices by all firms that offer the product for sale in a given market</a:t>
            </a:r>
          </a:p>
          <a:p>
            <a:r>
              <a:rPr lang="en-US" dirty="0" smtClean="0"/>
              <a:t>Quantity Supplied – The amount that producers bring to market at any given price</a:t>
            </a:r>
          </a:p>
          <a:p>
            <a:r>
              <a:rPr lang="en-US" dirty="0" smtClean="0"/>
              <a:t>Change in Quantity Supplied – The change in amount offered for sale in response to a change in price</a:t>
            </a:r>
          </a:p>
          <a:p>
            <a:pPr lvl="1"/>
            <a:r>
              <a:rPr lang="en-US" dirty="0" smtClean="0"/>
              <a:t>Movement ALONG the supply curve</a:t>
            </a:r>
          </a:p>
          <a:p>
            <a:pPr lvl="1"/>
            <a:r>
              <a:rPr lang="en-US" dirty="0" smtClean="0"/>
              <a:t>Show example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upply movement.gif"/>
          <p:cNvPicPr>
            <a:picLocks noGrp="1" noChangeAspect="1"/>
          </p:cNvPicPr>
          <p:nvPr>
            <p:ph idx="1"/>
          </p:nvPr>
        </p:nvPicPr>
        <p:blipFill>
          <a:blip r:embed="rId2"/>
          <a:stretch>
            <a:fillRect/>
          </a:stretch>
        </p:blipFill>
        <p:spPr>
          <a:xfrm>
            <a:off x="1295400" y="1447800"/>
            <a:ext cx="6391275" cy="48768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
            <a:ext cx="8686800" cy="655320"/>
          </a:xfrm>
        </p:spPr>
        <p:txBody>
          <a:bodyPr/>
          <a:lstStyle/>
          <a:p>
            <a:r>
              <a:rPr lang="en-US" dirty="0" smtClean="0"/>
              <a:t>Warm Up</a:t>
            </a:r>
            <a:endParaRPr lang="en-US" dirty="0"/>
          </a:p>
        </p:txBody>
      </p:sp>
      <p:sp>
        <p:nvSpPr>
          <p:cNvPr id="3" name="Content Placeholder 2"/>
          <p:cNvSpPr>
            <a:spLocks noGrp="1"/>
          </p:cNvSpPr>
          <p:nvPr>
            <p:ph idx="1"/>
          </p:nvPr>
        </p:nvSpPr>
        <p:spPr>
          <a:xfrm>
            <a:off x="0" y="914400"/>
            <a:ext cx="9144000" cy="5943600"/>
          </a:xfrm>
        </p:spPr>
        <p:txBody>
          <a:bodyPr>
            <a:normAutofit fontScale="92500" lnSpcReduction="20000"/>
          </a:bodyPr>
          <a:lstStyle/>
          <a:p>
            <a:pPr marL="457200" indent="-457200">
              <a:buFont typeface="+mj-lt"/>
              <a:buAutoNum type="arabicPeriod"/>
            </a:pPr>
            <a:r>
              <a:rPr lang="en-US" dirty="0"/>
              <a:t>What is the economic definition of “Elasticity”</a:t>
            </a:r>
          </a:p>
          <a:p>
            <a:pPr marL="457200" indent="-457200">
              <a:buFont typeface="+mj-lt"/>
              <a:buAutoNum type="arabicPeriod"/>
            </a:pPr>
            <a:r>
              <a:rPr lang="en-US" dirty="0"/>
              <a:t>What does “Inelastic” mean?</a:t>
            </a:r>
          </a:p>
          <a:p>
            <a:pPr marL="457200" indent="-457200">
              <a:buFont typeface="+mj-lt"/>
              <a:buAutoNum type="arabicPeriod"/>
            </a:pPr>
            <a:r>
              <a:rPr lang="en-US" dirty="0"/>
              <a:t>Would a “Want” most likely be elastic or inelastic?  How about a “Need”?</a:t>
            </a:r>
          </a:p>
          <a:p>
            <a:pPr marL="457200" indent="-457200">
              <a:buFont typeface="+mj-lt"/>
              <a:buAutoNum type="arabicPeriod"/>
            </a:pPr>
            <a:r>
              <a:rPr lang="en-US" dirty="0"/>
              <a:t>See the board and identify the “Elastic” line and the “Inelastic” line</a:t>
            </a:r>
          </a:p>
          <a:p>
            <a:pPr marL="457200" indent="-457200">
              <a:buFont typeface="+mj-lt"/>
              <a:buAutoNum type="arabicPeriod"/>
            </a:pPr>
            <a:r>
              <a:rPr lang="en-US" dirty="0"/>
              <a:t>What does “Unit Elastic” mean?</a:t>
            </a:r>
          </a:p>
          <a:p>
            <a:pPr marL="457200" indent="-457200">
              <a:buFont typeface="+mj-lt"/>
              <a:buAutoNum type="arabicPeriod"/>
            </a:pPr>
            <a:r>
              <a:rPr lang="en-US" dirty="0"/>
              <a:t>What are the two factors that cause movement ALONG the demand curve?</a:t>
            </a:r>
          </a:p>
          <a:p>
            <a:pPr marL="457200" indent="-457200">
              <a:buFont typeface="+mj-lt"/>
              <a:buAutoNum type="arabicPeriod"/>
            </a:pPr>
            <a:r>
              <a:rPr lang="en-US" dirty="0"/>
              <a:t>What are the </a:t>
            </a:r>
            <a:r>
              <a:rPr lang="en-US" dirty="0" smtClean="0"/>
              <a:t>five </a:t>
            </a:r>
            <a:r>
              <a:rPr lang="en-US" dirty="0"/>
              <a:t>factors that cause the demand curve to shift</a:t>
            </a:r>
            <a:r>
              <a:rPr lang="en-US" dirty="0" smtClean="0"/>
              <a:t>?</a:t>
            </a:r>
          </a:p>
          <a:p>
            <a:pPr marL="457200" indent="-457200">
              <a:buFont typeface="+mj-lt"/>
              <a:buAutoNum type="arabicPeriod"/>
            </a:pPr>
            <a:r>
              <a:rPr lang="en-US" dirty="0" smtClean="0"/>
              <a:t>How much money did Yahoo lose last quarter?  According to speculation, how much is Yahoo worth today?</a:t>
            </a:r>
            <a:endParaRPr lang="en-US" dirty="0"/>
          </a:p>
          <a:p>
            <a:endParaRPr lang="en-US" dirty="0"/>
          </a:p>
        </p:txBody>
      </p:sp>
    </p:spTree>
    <p:extLst>
      <p:ext uri="{BB962C8B-B14F-4D97-AF65-F5344CB8AC3E}">
        <p14:creationId xmlns:p14="http://schemas.microsoft.com/office/powerpoint/2010/main" val="172765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endParaRPr lang="en-US" dirty="0"/>
          </a:p>
        </p:txBody>
      </p:sp>
      <p:sp>
        <p:nvSpPr>
          <p:cNvPr id="3" name="Content Placeholder 2"/>
          <p:cNvSpPr>
            <a:spLocks noGrp="1"/>
          </p:cNvSpPr>
          <p:nvPr>
            <p:ph idx="1"/>
          </p:nvPr>
        </p:nvSpPr>
        <p:spPr>
          <a:xfrm>
            <a:off x="0" y="1143000"/>
            <a:ext cx="9144000" cy="4937125"/>
          </a:xfrm>
        </p:spPr>
        <p:txBody>
          <a:bodyPr/>
          <a:lstStyle/>
          <a:p>
            <a:r>
              <a:rPr lang="en-US" dirty="0" smtClean="0"/>
              <a:t>Change in Supply – a situation where suppliers offer different amounts of products for sale at all possible prices in the market</a:t>
            </a:r>
          </a:p>
          <a:p>
            <a:pPr lvl="1"/>
            <a:r>
              <a:rPr lang="en-US" dirty="0" smtClean="0"/>
              <a:t>A SHIFT of the Curve</a:t>
            </a:r>
          </a:p>
          <a:p>
            <a:pPr lvl="1"/>
            <a:r>
              <a:rPr lang="en-US" dirty="0" smtClean="0"/>
              <a:t>Show Example</a:t>
            </a:r>
          </a:p>
        </p:txBody>
      </p:sp>
      <p:pic>
        <p:nvPicPr>
          <p:cNvPr id="4" name="Picture 3"/>
          <p:cNvPicPr>
            <a:picLocks noChangeAspect="1"/>
          </p:cNvPicPr>
          <p:nvPr/>
        </p:nvPicPr>
        <p:blipFill>
          <a:blip r:embed="rId2"/>
          <a:stretch>
            <a:fillRect/>
          </a:stretch>
        </p:blipFill>
        <p:spPr>
          <a:xfrm>
            <a:off x="5029200" y="2812746"/>
            <a:ext cx="4114800" cy="40452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
            <a:ext cx="8686800" cy="838200"/>
          </a:xfrm>
        </p:spPr>
        <p:txBody>
          <a:bodyPr/>
          <a:lstStyle/>
          <a:p>
            <a:r>
              <a:rPr lang="en-US" dirty="0" smtClean="0"/>
              <a:t>Warm Up #3</a:t>
            </a:r>
            <a:endParaRPr lang="en-US" dirty="0"/>
          </a:p>
        </p:txBody>
      </p:sp>
      <p:sp>
        <p:nvSpPr>
          <p:cNvPr id="3" name="Content Placeholder 2"/>
          <p:cNvSpPr>
            <a:spLocks noGrp="1"/>
          </p:cNvSpPr>
          <p:nvPr>
            <p:ph idx="1"/>
          </p:nvPr>
        </p:nvSpPr>
        <p:spPr>
          <a:xfrm>
            <a:off x="0" y="868680"/>
            <a:ext cx="9144000" cy="5989320"/>
          </a:xfrm>
        </p:spPr>
        <p:txBody>
          <a:bodyPr>
            <a:normAutofit/>
          </a:bodyPr>
          <a:lstStyle/>
          <a:p>
            <a:r>
              <a:rPr lang="en-US" dirty="0" smtClean="0"/>
              <a:t>Who ultimately decides the demand curve?  Supply curve?</a:t>
            </a:r>
          </a:p>
          <a:p>
            <a:r>
              <a:rPr lang="en-US" dirty="0"/>
              <a:t>See the board and graph the supply and demand schedules.  What is the equilibrium point?  Name at least TWO possibilities that would have moved the demand curve.  Name TWO possibilities that would have moved the supply curve.</a:t>
            </a:r>
          </a:p>
          <a:p>
            <a:r>
              <a:rPr lang="en-US" dirty="0" smtClean="0"/>
              <a:t>Draw </a:t>
            </a:r>
            <a:r>
              <a:rPr lang="en-US" dirty="0"/>
              <a:t>an INELASTIC graph, UNIT ELASTIC graph, ELASTIC </a:t>
            </a:r>
            <a:r>
              <a:rPr lang="en-US" dirty="0" smtClean="0"/>
              <a:t>graph</a:t>
            </a:r>
            <a:endParaRPr lang="en-US" dirty="0"/>
          </a:p>
          <a:p>
            <a:r>
              <a:rPr lang="en-US" dirty="0" smtClean="0"/>
              <a:t>What is the difference between a change in quantity supplied vs a change in supply?</a:t>
            </a:r>
          </a:p>
        </p:txBody>
      </p:sp>
    </p:spTree>
    <p:extLst>
      <p:ext uri="{BB962C8B-B14F-4D97-AF65-F5344CB8AC3E}">
        <p14:creationId xmlns:p14="http://schemas.microsoft.com/office/powerpoint/2010/main" val="17000095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Trek</Template>
  <TotalTime>2098</TotalTime>
  <Words>1312</Words>
  <Application>Microsoft Macintosh PowerPoint</Application>
  <PresentationFormat>On-screen Show (4:3)</PresentationFormat>
  <Paragraphs>117</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Franklin Gothic Book</vt:lpstr>
      <vt:lpstr>Franklin Gothic Medium</vt:lpstr>
      <vt:lpstr>Wingdings 2</vt:lpstr>
      <vt:lpstr>Trek</vt:lpstr>
      <vt:lpstr>Chapter 5 - Supply</vt:lpstr>
      <vt:lpstr>Chapter 5</vt:lpstr>
      <vt:lpstr>Chapter 5</vt:lpstr>
      <vt:lpstr>Chapter 5</vt:lpstr>
      <vt:lpstr>Chapter 5</vt:lpstr>
      <vt:lpstr>PowerPoint Presentation</vt:lpstr>
      <vt:lpstr>Warm Up</vt:lpstr>
      <vt:lpstr>Chapter 5</vt:lpstr>
      <vt:lpstr>Warm Up #3</vt:lpstr>
      <vt:lpstr>Warm Up #9</vt:lpstr>
      <vt:lpstr>Chapter 5</vt:lpstr>
      <vt:lpstr>Chapter 5</vt:lpstr>
      <vt:lpstr>Chapter 5</vt:lpstr>
      <vt:lpstr>PowerPoint Presentation</vt:lpstr>
      <vt:lpstr>Chapter 5</vt:lpstr>
      <vt:lpstr>Warm Up</vt:lpstr>
      <vt:lpstr>Chapter 5</vt:lpstr>
      <vt:lpstr>Chapter 5</vt:lpstr>
      <vt:lpstr>Warm UP #11</vt:lpstr>
      <vt:lpstr>Chapter 5</vt:lpstr>
      <vt:lpstr>Chapter 5</vt:lpstr>
      <vt:lpstr>Chapter 5</vt:lpstr>
      <vt:lpstr>Chapter 5</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dc:title>
  <dc:creator> </dc:creator>
  <cp:lastModifiedBy>Microsoft Office User</cp:lastModifiedBy>
  <cp:revision>76</cp:revision>
  <cp:lastPrinted>2016-02-05T15:09:18Z</cp:lastPrinted>
  <dcterms:created xsi:type="dcterms:W3CDTF">2010-09-29T14:06:51Z</dcterms:created>
  <dcterms:modified xsi:type="dcterms:W3CDTF">2016-02-08T16:05:53Z</dcterms:modified>
</cp:coreProperties>
</file>